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59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39674-EA23-4C6F-9C80-EA46701BFC83}" type="datetimeFigureOut">
              <a:rPr lang="en-US" smtClean="0"/>
              <a:t>5/13/2017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43055-075F-4B81-84E0-26847A244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20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39674-EA23-4C6F-9C80-EA46701BFC83}" type="datetimeFigureOut">
              <a:rPr lang="en-US" smtClean="0"/>
              <a:t>5/13/2017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43055-075F-4B81-84E0-26847A244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658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39674-EA23-4C6F-9C80-EA46701BFC83}" type="datetimeFigureOut">
              <a:rPr lang="en-US" smtClean="0"/>
              <a:t>5/13/2017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43055-075F-4B81-84E0-26847A244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02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39674-EA23-4C6F-9C80-EA46701BFC83}" type="datetimeFigureOut">
              <a:rPr lang="en-US" smtClean="0"/>
              <a:t>5/13/2017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43055-075F-4B81-84E0-26847A244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348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39674-EA23-4C6F-9C80-EA46701BFC83}" type="datetimeFigureOut">
              <a:rPr lang="en-US" smtClean="0"/>
              <a:t>5/13/2017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43055-075F-4B81-84E0-26847A244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369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39674-EA23-4C6F-9C80-EA46701BFC83}" type="datetimeFigureOut">
              <a:rPr lang="en-US" smtClean="0"/>
              <a:t>5/13/2017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43055-075F-4B81-84E0-26847A244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136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39674-EA23-4C6F-9C80-EA46701BFC83}" type="datetimeFigureOut">
              <a:rPr lang="en-US" smtClean="0"/>
              <a:t>5/13/2017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43055-075F-4B81-84E0-26847A244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665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39674-EA23-4C6F-9C80-EA46701BFC83}" type="datetimeFigureOut">
              <a:rPr lang="en-US" smtClean="0"/>
              <a:t>5/13/2017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43055-075F-4B81-84E0-26847A244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896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39674-EA23-4C6F-9C80-EA46701BFC83}" type="datetimeFigureOut">
              <a:rPr lang="en-US" smtClean="0"/>
              <a:t>5/13/2017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43055-075F-4B81-84E0-26847A244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9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39674-EA23-4C6F-9C80-EA46701BFC83}" type="datetimeFigureOut">
              <a:rPr lang="en-US" smtClean="0"/>
              <a:t>5/13/2017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43055-075F-4B81-84E0-26847A244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796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39674-EA23-4C6F-9C80-EA46701BFC83}" type="datetimeFigureOut">
              <a:rPr lang="en-US" smtClean="0"/>
              <a:t>5/13/2017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43055-075F-4B81-84E0-26847A244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545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239674-EA23-4C6F-9C80-EA46701BFC83}" type="datetimeFigureOut">
              <a:rPr lang="en-US" smtClean="0"/>
              <a:t>5/13/2017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943055-075F-4B81-84E0-26847A244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491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lobaloutreach.com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6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Z</a:t>
            </a:r>
            <a:r>
              <a:rPr lang="en-US" sz="3200" b="1" dirty="0"/>
              <a:t>IUA</a:t>
            </a:r>
            <a:r>
              <a:rPr lang="en-US" b="1" dirty="0"/>
              <a:t> M</a:t>
            </a:r>
            <a:r>
              <a:rPr lang="en-US" sz="3200" b="1" dirty="0"/>
              <a:t>ONDIALĂ</a:t>
            </a:r>
            <a:r>
              <a:rPr lang="en-US" b="1" dirty="0"/>
              <a:t> </a:t>
            </a:r>
            <a:r>
              <a:rPr lang="en-US" sz="3200" b="1" dirty="0"/>
              <a:t>DE</a:t>
            </a:r>
            <a:r>
              <a:rPr lang="en-US" b="1" dirty="0"/>
              <a:t> E</a:t>
            </a:r>
            <a:r>
              <a:rPr lang="en-US" sz="3200" b="1" dirty="0"/>
              <a:t>VANGHELIZARE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solidFill>
                  <a:srgbClr val="C00000"/>
                </a:solidFill>
              </a:rPr>
              <a:t>27 Mai 201</a:t>
            </a:r>
            <a:r>
              <a:rPr lang="ro-RO" sz="4800" dirty="0">
                <a:solidFill>
                  <a:srgbClr val="C00000"/>
                </a:solidFill>
              </a:rPr>
              <a:t>7</a:t>
            </a:r>
            <a:endParaRPr lang="en-US" sz="4800" dirty="0">
              <a:solidFill>
                <a:srgbClr val="C0000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219200" y="3200400"/>
            <a:ext cx="6705600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16507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7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533400"/>
            <a:ext cx="7010400" cy="5821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 err="1"/>
              <a:t>Viziunea</a:t>
            </a:r>
            <a:br>
              <a:rPr lang="en-US" sz="2400" dirty="0"/>
            </a:br>
            <a:r>
              <a:rPr lang="ro-RO" sz="2400" dirty="0"/>
              <a:t>	</a:t>
            </a:r>
            <a:r>
              <a:rPr lang="vi-VN" sz="2400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Oricine poate ajunge la cineva – </a:t>
            </a:r>
            <a:endParaRPr lang="en-US" sz="2400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	</a:t>
            </a:r>
            <a:r>
              <a:rPr lang="vi-VN" sz="2400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împreună putem să ajungem la toată lumea!</a:t>
            </a:r>
            <a:endParaRPr lang="ro-RO" sz="2400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endParaRPr lang="en-US" sz="2400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r>
              <a:rPr lang="en-US" sz="4400" dirty="0" err="1"/>
              <a:t>Scop</a:t>
            </a:r>
            <a:br>
              <a:rPr lang="en-US" sz="2400" dirty="0"/>
            </a:br>
            <a:r>
              <a:rPr lang="en-US" sz="2400" dirty="0"/>
              <a:t>	</a:t>
            </a:r>
            <a:r>
              <a:rPr lang="en-US" sz="2400" dirty="0">
                <a:solidFill>
                  <a:srgbClr val="C00000"/>
                </a:solidFill>
              </a:rPr>
              <a:t>V</a:t>
            </a:r>
            <a:r>
              <a:rPr lang="ro-RO" sz="2400" dirty="0">
                <a:solidFill>
                  <a:srgbClr val="C00000"/>
                </a:solidFill>
              </a:rPr>
              <a:t>estește Evanghelia cel puțin unei persoane</a:t>
            </a:r>
          </a:p>
          <a:p>
            <a:pPr marL="0" indent="0">
              <a:buNone/>
            </a:pPr>
            <a:endParaRPr lang="ro-RO" sz="24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o-RO" sz="4400" dirty="0"/>
              <a:t>Mod de Implicare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ro-RO" sz="2400" dirty="0">
                <a:solidFill>
                  <a:srgbClr val="C00000"/>
                </a:solidFill>
              </a:rPr>
              <a:t>Individual</a:t>
            </a:r>
          </a:p>
          <a:p>
            <a:pPr marL="0" indent="0">
              <a:buNone/>
            </a:pPr>
            <a:r>
              <a:rPr lang="ro-RO" sz="2400" dirty="0">
                <a:solidFill>
                  <a:srgbClr val="C00000"/>
                </a:solidFill>
              </a:rPr>
              <a:t>	cu grupul de ”Bi</a:t>
            </a:r>
            <a:r>
              <a:rPr lang="en-US" sz="2400" dirty="0" err="1">
                <a:solidFill>
                  <a:srgbClr val="C00000"/>
                </a:solidFill>
              </a:rPr>
              <a:t>serica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ro-RO" sz="2400" dirty="0">
                <a:solidFill>
                  <a:srgbClr val="C00000"/>
                </a:solidFill>
              </a:rPr>
              <a:t>în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ro-RO" sz="2400" dirty="0">
                <a:solidFill>
                  <a:srgbClr val="C00000"/>
                </a:solidFill>
              </a:rPr>
              <a:t>C</a:t>
            </a:r>
            <a:r>
              <a:rPr lang="en-US" sz="2400" dirty="0">
                <a:solidFill>
                  <a:srgbClr val="C00000"/>
                </a:solidFill>
              </a:rPr>
              <a:t>as</a:t>
            </a:r>
            <a:r>
              <a:rPr lang="ro-RO" sz="2400" dirty="0">
                <a:solidFill>
                  <a:srgbClr val="C00000"/>
                </a:solidFill>
              </a:rPr>
              <a:t>ă” (BiC)</a:t>
            </a:r>
            <a:endParaRPr lang="en-US" sz="24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C00000"/>
                </a:solidFill>
              </a:rPr>
              <a:t>	</a:t>
            </a:r>
            <a:r>
              <a:rPr lang="en-US" sz="2400" dirty="0" err="1">
                <a:solidFill>
                  <a:srgbClr val="C00000"/>
                </a:solidFill>
              </a:rPr>
              <a:t>Eveniment</a:t>
            </a:r>
            <a:endParaRPr lang="ro-RO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1418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7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dirty="0"/>
              <a:t>Mod de Implicare</a:t>
            </a:r>
            <a:br>
              <a:rPr lang="ro-RO" dirty="0"/>
            </a:br>
            <a:r>
              <a:rPr lang="ro-RO" sz="3600" b="1" u="sng" dirty="0">
                <a:solidFill>
                  <a:srgbClr val="C00000"/>
                </a:solidFill>
              </a:rPr>
              <a:t>Individual</a:t>
            </a:r>
            <a:r>
              <a:rPr lang="ro-RO" sz="3600" b="1" u="sng" dirty="0">
                <a:solidFill>
                  <a:schemeClr val="bg1">
                    <a:lumMod val="65000"/>
                  </a:schemeClr>
                </a:solidFill>
              </a:rPr>
              <a:t>  -  Cu BiC-ul</a:t>
            </a:r>
            <a:r>
              <a:rPr lang="en-US" sz="3600" b="1" u="sng" dirty="0">
                <a:solidFill>
                  <a:schemeClr val="bg1">
                    <a:lumMod val="65000"/>
                  </a:schemeClr>
                </a:solidFill>
              </a:rPr>
              <a:t>  -  </a:t>
            </a:r>
            <a:r>
              <a:rPr lang="en-US" sz="3600" b="1" u="sng" dirty="0" err="1">
                <a:solidFill>
                  <a:schemeClr val="bg1">
                    <a:lumMod val="65000"/>
                  </a:schemeClr>
                </a:solidFill>
              </a:rPr>
              <a:t>Eveniment</a:t>
            </a:r>
            <a:endParaRPr lang="en-US" sz="3600" b="1" u="sng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1600200"/>
            <a:ext cx="7086600" cy="51054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err="1"/>
              <a:t>Identific</a:t>
            </a:r>
            <a:r>
              <a:rPr lang="ro-RO" dirty="0"/>
              <a:t>ă</a:t>
            </a:r>
            <a:r>
              <a:rPr lang="en-US" dirty="0"/>
              <a:t> </a:t>
            </a:r>
            <a:r>
              <a:rPr lang="en-US" dirty="0" err="1"/>
              <a:t>persoane</a:t>
            </a:r>
            <a:r>
              <a:rPr lang="en-US" dirty="0"/>
              <a:t> </a:t>
            </a:r>
            <a:r>
              <a:rPr lang="en-US" dirty="0" err="1"/>
              <a:t>deschise</a:t>
            </a:r>
            <a:r>
              <a:rPr lang="en-US" dirty="0"/>
              <a:t> </a:t>
            </a:r>
            <a:r>
              <a:rPr lang="ro-RO" dirty="0"/>
              <a:t>d</a:t>
            </a:r>
            <a:r>
              <a:rPr lang="en-US" dirty="0"/>
              <a:t>in </a:t>
            </a:r>
            <a:r>
              <a:rPr lang="en-US" dirty="0" err="1"/>
              <a:t>cercul</a:t>
            </a:r>
            <a:r>
              <a:rPr lang="en-US" dirty="0"/>
              <a:t> t</a:t>
            </a:r>
            <a:r>
              <a:rPr lang="ro-RO" dirty="0"/>
              <a:t>ău de influență și planifică:</a:t>
            </a:r>
          </a:p>
          <a:p>
            <a:endParaRPr lang="ro-RO" dirty="0"/>
          </a:p>
          <a:p>
            <a:r>
              <a:rPr lang="ro-RO" dirty="0"/>
              <a:t>Iesire la înghețată/pizza</a:t>
            </a:r>
          </a:p>
          <a:p>
            <a:r>
              <a:rPr lang="ro-RO" dirty="0"/>
              <a:t>Întâlnire la </a:t>
            </a:r>
            <a:r>
              <a:rPr lang="en-US" dirty="0"/>
              <a:t>o </a:t>
            </a:r>
            <a:r>
              <a:rPr lang="ro-RO" dirty="0"/>
              <a:t>cafea</a:t>
            </a:r>
            <a:r>
              <a:rPr lang="en-US" dirty="0"/>
              <a:t>/masa</a:t>
            </a:r>
          </a:p>
          <a:p>
            <a:r>
              <a:rPr lang="ro-RO" dirty="0"/>
              <a:t>Invită-ți un prieten la</a:t>
            </a:r>
            <a:r>
              <a:rPr lang="en-US" dirty="0"/>
              <a:t> </a:t>
            </a:r>
            <a:r>
              <a:rPr lang="en-US" dirty="0" err="1"/>
              <a:t>alergat</a:t>
            </a:r>
            <a:r>
              <a:rPr lang="en-US" dirty="0"/>
              <a:t>/</a:t>
            </a:r>
            <a:r>
              <a:rPr lang="en-US" dirty="0" err="1"/>
              <a:t>parc</a:t>
            </a:r>
            <a:endParaRPr lang="ro-RO" dirty="0"/>
          </a:p>
          <a:p>
            <a:r>
              <a:rPr lang="ro-RO" dirty="0"/>
              <a:t>Vizitează un prieten bolnav</a:t>
            </a:r>
          </a:p>
          <a:p>
            <a:r>
              <a:rPr lang="ro-RO" dirty="0"/>
              <a:t>... fii creativ</a:t>
            </a:r>
          </a:p>
          <a:p>
            <a:pPr marL="0" indent="0">
              <a:buNone/>
            </a:pPr>
            <a:endParaRPr lang="ro-RO" dirty="0"/>
          </a:p>
          <a:p>
            <a:pPr marL="0" indent="0">
              <a:buNone/>
            </a:pPr>
            <a:r>
              <a:rPr lang="ro-RO" dirty="0">
                <a:solidFill>
                  <a:srgbClr val="002060"/>
                </a:solidFill>
              </a:rPr>
              <a:t>Vorbește despre Isus și dragostea Lui</a:t>
            </a:r>
          </a:p>
          <a:p>
            <a:pPr marL="0" indent="0">
              <a:buNone/>
            </a:pPr>
            <a:r>
              <a:rPr lang="ro-RO" dirty="0">
                <a:solidFill>
                  <a:srgbClr val="002060"/>
                </a:solidFill>
              </a:rPr>
              <a:t>Fii pregătit să-ți spui mărturia</a:t>
            </a:r>
          </a:p>
        </p:txBody>
      </p:sp>
    </p:spTree>
    <p:extLst>
      <p:ext uri="{BB962C8B-B14F-4D97-AF65-F5344CB8AC3E}">
        <p14:creationId xmlns:p14="http://schemas.microsoft.com/office/powerpoint/2010/main" val="9518079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7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dirty="0"/>
              <a:t>Mod de Implicare</a:t>
            </a:r>
            <a:br>
              <a:rPr lang="ro-RO" dirty="0"/>
            </a:br>
            <a:r>
              <a:rPr lang="ro-RO" sz="3600" b="1" u="sng" dirty="0">
                <a:solidFill>
                  <a:schemeClr val="bg1">
                    <a:lumMod val="65000"/>
                  </a:schemeClr>
                </a:solidFill>
              </a:rPr>
              <a:t>Individual  -  </a:t>
            </a:r>
            <a:r>
              <a:rPr lang="ro-RO" sz="3600" b="1" u="sng" dirty="0">
                <a:solidFill>
                  <a:srgbClr val="C00000"/>
                </a:solidFill>
              </a:rPr>
              <a:t>Cu BiC-ul</a:t>
            </a:r>
            <a:r>
              <a:rPr lang="en-US" sz="3600" b="1" u="sng" dirty="0">
                <a:solidFill>
                  <a:schemeClr val="bg1">
                    <a:lumMod val="65000"/>
                  </a:schemeClr>
                </a:solidFill>
              </a:rPr>
              <a:t>  -  </a:t>
            </a:r>
            <a:r>
              <a:rPr lang="en-US" sz="3600" b="1" u="sng" dirty="0" err="1">
                <a:solidFill>
                  <a:schemeClr val="bg1">
                    <a:lumMod val="65000"/>
                  </a:schemeClr>
                </a:solidFill>
              </a:rPr>
              <a:t>Eveniment</a:t>
            </a:r>
            <a:endParaRPr lang="en-US" sz="3600" b="1" u="sng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2057400"/>
            <a:ext cx="7162800" cy="4068763"/>
          </a:xfrm>
        </p:spPr>
        <p:txBody>
          <a:bodyPr>
            <a:normAutofit fontScale="85000" lnSpcReduction="20000"/>
          </a:bodyPr>
          <a:lstStyle/>
          <a:p>
            <a:r>
              <a:rPr lang="ro-RO" dirty="0"/>
              <a:t>Vizite la spital / orfelinat / case de bătrâni </a:t>
            </a:r>
          </a:p>
          <a:p>
            <a:r>
              <a:rPr lang="ro-RO" dirty="0"/>
              <a:t>Ieșire la picnic/grătar cu prieteni</a:t>
            </a:r>
          </a:p>
          <a:p>
            <a:r>
              <a:rPr lang="ro-RO" dirty="0"/>
              <a:t>Implicare comunitară</a:t>
            </a:r>
            <a:r>
              <a:rPr lang="en-US" dirty="0"/>
              <a:t> </a:t>
            </a:r>
            <a:r>
              <a:rPr lang="ro-RO" dirty="0"/>
              <a:t>(strâns PET-uri)</a:t>
            </a:r>
          </a:p>
          <a:p>
            <a:r>
              <a:rPr lang="ro-RO" dirty="0"/>
              <a:t>Împărțire de baloane cu verset</a:t>
            </a:r>
          </a:p>
          <a:p>
            <a:r>
              <a:rPr lang="ro-RO" dirty="0"/>
              <a:t>Jocuri sau activități sportive în parc (volei)</a:t>
            </a:r>
            <a:endParaRPr lang="en-US" dirty="0"/>
          </a:p>
          <a:p>
            <a:r>
              <a:rPr lang="en-US" dirty="0" err="1"/>
              <a:t>Vizionare</a:t>
            </a:r>
            <a:r>
              <a:rPr lang="en-US" dirty="0"/>
              <a:t> GLS</a:t>
            </a:r>
            <a:endParaRPr lang="ro-RO" dirty="0"/>
          </a:p>
          <a:p>
            <a:r>
              <a:rPr lang="ro-RO" dirty="0"/>
              <a:t>... fiți creativi</a:t>
            </a:r>
            <a:endParaRPr lang="en-US" dirty="0"/>
          </a:p>
          <a:p>
            <a:pPr marL="0" indent="0">
              <a:buNone/>
            </a:pPr>
            <a:endParaRPr lang="ro-RO" dirty="0"/>
          </a:p>
          <a:p>
            <a:pPr marL="0" indent="0">
              <a:buNone/>
            </a:pPr>
            <a:r>
              <a:rPr lang="ro-RO" dirty="0">
                <a:solidFill>
                  <a:srgbClr val="002060"/>
                </a:solidFill>
              </a:rPr>
              <a:t>Vorbiți despre Isus și dragostea Lui</a:t>
            </a:r>
          </a:p>
        </p:txBody>
      </p:sp>
    </p:spTree>
    <p:extLst>
      <p:ext uri="{BB962C8B-B14F-4D97-AF65-F5344CB8AC3E}">
        <p14:creationId xmlns:p14="http://schemas.microsoft.com/office/powerpoint/2010/main" val="30026742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7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dirty="0"/>
              <a:t>Mod de Implicare</a:t>
            </a:r>
            <a:br>
              <a:rPr lang="ro-RO" dirty="0"/>
            </a:br>
            <a:r>
              <a:rPr lang="ro-RO" sz="3600" b="1" u="sng" dirty="0">
                <a:solidFill>
                  <a:schemeClr val="bg1">
                    <a:lumMod val="65000"/>
                  </a:schemeClr>
                </a:solidFill>
              </a:rPr>
              <a:t>Individual  - </a:t>
            </a:r>
            <a:r>
              <a:rPr lang="en-US" sz="3600" b="1" u="sng" dirty="0">
                <a:solidFill>
                  <a:schemeClr val="bg1">
                    <a:lumMod val="65000"/>
                  </a:schemeClr>
                </a:solidFill>
              </a:rPr>
              <a:t> Cu </a:t>
            </a:r>
            <a:r>
              <a:rPr lang="en-US" sz="3600" b="1" u="sng" dirty="0" err="1">
                <a:solidFill>
                  <a:schemeClr val="bg1">
                    <a:lumMod val="65000"/>
                  </a:schemeClr>
                </a:solidFill>
              </a:rPr>
              <a:t>BiC-ul</a:t>
            </a:r>
            <a:r>
              <a:rPr lang="en-US" sz="3600" b="1" u="sng" dirty="0">
                <a:solidFill>
                  <a:schemeClr val="bg1">
                    <a:lumMod val="65000"/>
                  </a:schemeClr>
                </a:solidFill>
              </a:rPr>
              <a:t>  -  </a:t>
            </a:r>
            <a:r>
              <a:rPr lang="en-US" sz="3600" b="1" u="sng" dirty="0" err="1">
                <a:solidFill>
                  <a:srgbClr val="C00000"/>
                </a:solidFill>
              </a:rPr>
              <a:t>Eveniment</a:t>
            </a:r>
            <a:endParaRPr lang="en-US" sz="3600" b="1" u="sng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1752600"/>
            <a:ext cx="7162800" cy="4373563"/>
          </a:xfrm>
        </p:spPr>
        <p:txBody>
          <a:bodyPr>
            <a:normAutofit/>
          </a:bodyPr>
          <a:lstStyle/>
          <a:p>
            <a:r>
              <a:rPr lang="en-US" dirty="0" err="1"/>
              <a:t>Ie</a:t>
            </a:r>
            <a:r>
              <a:rPr lang="ro-RO" dirty="0"/>
              <a:t>șire cu bărcile pe Bega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err="1"/>
              <a:t>Eveniment</a:t>
            </a:r>
            <a:r>
              <a:rPr lang="en-US" dirty="0"/>
              <a:t> MS </a:t>
            </a:r>
            <a:r>
              <a:rPr lang="en-US" dirty="0" err="1"/>
              <a:t>creat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</a:p>
          <a:p>
            <a:pPr lvl="2"/>
            <a:r>
              <a:rPr lang="en-US" dirty="0"/>
              <a:t>Pre-</a:t>
            </a:r>
            <a:r>
              <a:rPr lang="en-US" dirty="0" err="1"/>
              <a:t>adolescen</a:t>
            </a:r>
            <a:r>
              <a:rPr lang="ro-RO" dirty="0"/>
              <a:t>ți</a:t>
            </a:r>
          </a:p>
          <a:p>
            <a:pPr lvl="2"/>
            <a:r>
              <a:rPr lang="ro-RO" dirty="0"/>
              <a:t>Adolescenți</a:t>
            </a:r>
          </a:p>
          <a:p>
            <a:pPr lvl="2"/>
            <a:r>
              <a:rPr lang="ro-RO" dirty="0"/>
              <a:t>Studenți</a:t>
            </a:r>
          </a:p>
          <a:p>
            <a:pPr lvl="2"/>
            <a:r>
              <a:rPr lang="ro-RO" dirty="0"/>
              <a:t>.. și prietenii lor</a:t>
            </a:r>
            <a:endParaRPr lang="en-US" dirty="0"/>
          </a:p>
          <a:p>
            <a:pPr marL="0" indent="0">
              <a:buNone/>
            </a:pPr>
            <a:endParaRPr lang="ro-RO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o-RO" dirty="0">
                <a:solidFill>
                  <a:srgbClr val="002060"/>
                </a:solidFill>
              </a:rPr>
              <a:t>Spuneți povestea de dragostea a Lui D-zeu</a:t>
            </a:r>
          </a:p>
        </p:txBody>
      </p:sp>
    </p:spTree>
    <p:extLst>
      <p:ext uri="{BB962C8B-B14F-4D97-AF65-F5344CB8AC3E}">
        <p14:creationId xmlns:p14="http://schemas.microsoft.com/office/powerpoint/2010/main" val="42459521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7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ro-RO" dirty="0"/>
              <a:t>Pașii următori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1295400"/>
            <a:ext cx="7086600" cy="5257800"/>
          </a:xfrm>
        </p:spPr>
        <p:txBody>
          <a:bodyPr>
            <a:normAutofit fontScale="70000" lnSpcReduction="20000"/>
          </a:bodyPr>
          <a:lstStyle/>
          <a:p>
            <a:r>
              <a:rPr lang="ro-RO" dirty="0"/>
              <a:t>Identifică persoanele la care vrei să ajungi</a:t>
            </a:r>
          </a:p>
          <a:p>
            <a:r>
              <a:rPr lang="ro-RO" dirty="0"/>
              <a:t>Roagă-te</a:t>
            </a:r>
          </a:p>
          <a:p>
            <a:r>
              <a:rPr lang="ro-RO" dirty="0"/>
              <a:t>Discutați la BiC implicarea fiecăruia</a:t>
            </a:r>
          </a:p>
          <a:p>
            <a:r>
              <a:rPr lang="ro-RO" dirty="0"/>
              <a:t>Alege modalitatea care ți se potrivește</a:t>
            </a:r>
          </a:p>
          <a:p>
            <a:r>
              <a:rPr lang="ro-RO" dirty="0"/>
              <a:t>Împărtășește Vestea Bună</a:t>
            </a:r>
          </a:p>
          <a:p>
            <a:r>
              <a:rPr lang="ro-RO" dirty="0"/>
              <a:t>Povestește-ți experiența la plenul din 28 mai</a:t>
            </a:r>
            <a:endParaRPr lang="en-US" dirty="0"/>
          </a:p>
          <a:p>
            <a:r>
              <a:rPr lang="en-US" dirty="0" err="1"/>
              <a:t>Continu</a:t>
            </a:r>
            <a:r>
              <a:rPr lang="ro-RO" dirty="0"/>
              <a:t>ă</a:t>
            </a:r>
            <a:r>
              <a:rPr lang="en-US" dirty="0"/>
              <a:t> </a:t>
            </a:r>
            <a:r>
              <a:rPr lang="ro-RO" dirty="0"/>
              <a:t>experiența</a:t>
            </a:r>
            <a:r>
              <a:rPr lang="en-US" dirty="0"/>
              <a:t> </a:t>
            </a:r>
            <a:r>
              <a:rPr lang="ro-RO" dirty="0"/>
              <a:t>în weekend-ul de Rusalii</a:t>
            </a:r>
          </a:p>
          <a:p>
            <a:pPr marL="914400" lvl="2" indent="0">
              <a:buNone/>
            </a:pPr>
            <a:endParaRPr lang="ro-RO" dirty="0"/>
          </a:p>
          <a:p>
            <a:pPr marL="114300" indent="0">
              <a:buNone/>
            </a:pPr>
            <a:r>
              <a:rPr lang="ro-RO" dirty="0"/>
              <a:t>Mai multe informații: </a:t>
            </a:r>
            <a:r>
              <a:rPr lang="en-US" dirty="0"/>
              <a:t>	</a:t>
            </a:r>
            <a:r>
              <a:rPr lang="ro-RO" dirty="0">
                <a:hlinkClick r:id="rId3"/>
              </a:rPr>
              <a:t>www.globaloutreach.com</a:t>
            </a:r>
            <a:endParaRPr lang="ro-RO" dirty="0"/>
          </a:p>
          <a:p>
            <a:pPr marL="114300" indent="0">
              <a:buNone/>
            </a:pPr>
            <a:r>
              <a:rPr lang="en-US" dirty="0"/>
              <a:t>			Dani </a:t>
            </a:r>
            <a:r>
              <a:rPr lang="en-US" dirty="0" err="1"/>
              <a:t>Cociuba</a:t>
            </a:r>
            <a:r>
              <a:rPr lang="en-US" dirty="0"/>
              <a:t> 	0722 203 345</a:t>
            </a:r>
          </a:p>
          <a:p>
            <a:pPr marL="114300" indent="0">
              <a:buNone/>
            </a:pPr>
            <a:r>
              <a:rPr lang="en-US" dirty="0"/>
              <a:t>			</a:t>
            </a:r>
            <a:r>
              <a:rPr lang="en-US" dirty="0" err="1"/>
              <a:t>Iosif</a:t>
            </a:r>
            <a:r>
              <a:rPr lang="en-US" dirty="0"/>
              <a:t> Gut 	0722 289 264</a:t>
            </a:r>
            <a:endParaRPr lang="ro-RO" dirty="0"/>
          </a:p>
          <a:p>
            <a:pPr marL="914400" lvl="2" indent="0">
              <a:buNone/>
            </a:pPr>
            <a:endParaRPr lang="ro-RO" dirty="0"/>
          </a:p>
          <a:p>
            <a:pPr marL="914400" lvl="2" indent="0">
              <a:buNone/>
            </a:pPr>
            <a:endParaRPr lang="ro-RO" dirty="0"/>
          </a:p>
          <a:p>
            <a:pPr marL="0" indent="0">
              <a:buNone/>
            </a:pPr>
            <a:r>
              <a:rPr lang="en-US" sz="2600" dirty="0">
                <a:solidFill>
                  <a:schemeClr val="bg1">
                    <a:lumMod val="50000"/>
                  </a:schemeClr>
                </a:solidFill>
              </a:rPr>
              <a:t>o </a:t>
            </a:r>
            <a:r>
              <a:rPr lang="en-US" sz="2600" dirty="0" err="1">
                <a:solidFill>
                  <a:schemeClr val="bg1">
                    <a:lumMod val="50000"/>
                  </a:schemeClr>
                </a:solidFill>
              </a:rPr>
              <a:t>zi</a:t>
            </a:r>
            <a:r>
              <a:rPr lang="en-US" sz="2600" dirty="0">
                <a:solidFill>
                  <a:schemeClr val="bg1">
                    <a:lumMod val="50000"/>
                  </a:schemeClr>
                </a:solidFill>
              </a:rPr>
              <a:t> | </a:t>
            </a:r>
            <a:r>
              <a:rPr lang="en-US" sz="2600" dirty="0">
                <a:solidFill>
                  <a:srgbClr val="C00000"/>
                </a:solidFill>
              </a:rPr>
              <a:t>27 Mai 201</a:t>
            </a:r>
            <a:r>
              <a:rPr lang="ro-RO" sz="2600" dirty="0">
                <a:solidFill>
                  <a:srgbClr val="C00000"/>
                </a:solidFill>
              </a:rPr>
              <a:t>7</a:t>
            </a:r>
            <a:endParaRPr lang="en-US" sz="26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sz="2600" dirty="0">
                <a:solidFill>
                  <a:schemeClr val="bg1">
                    <a:lumMod val="50000"/>
                  </a:schemeClr>
                </a:solidFill>
              </a:rPr>
              <a:t>o </a:t>
            </a:r>
            <a:r>
              <a:rPr lang="en-US" sz="2600" dirty="0" err="1">
                <a:solidFill>
                  <a:schemeClr val="bg1">
                    <a:lumMod val="50000"/>
                  </a:schemeClr>
                </a:solidFill>
              </a:rPr>
              <a:t>lume</a:t>
            </a:r>
            <a:r>
              <a:rPr lang="en-US" sz="2600" dirty="0">
                <a:solidFill>
                  <a:schemeClr val="bg1">
                    <a:lumMod val="50000"/>
                  </a:schemeClr>
                </a:solidFill>
              </a:rPr>
              <a:t> | </a:t>
            </a:r>
            <a:r>
              <a:rPr lang="en-US" sz="2600" dirty="0">
                <a:solidFill>
                  <a:srgbClr val="C00000"/>
                </a:solidFill>
              </a:rPr>
              <a:t>200 NAŢIUNI</a:t>
            </a:r>
          </a:p>
          <a:p>
            <a:pPr marL="0" indent="0">
              <a:buNone/>
            </a:pPr>
            <a:r>
              <a:rPr lang="en-US" sz="2600" dirty="0">
                <a:solidFill>
                  <a:schemeClr val="bg1">
                    <a:lumMod val="50000"/>
                  </a:schemeClr>
                </a:solidFill>
              </a:rPr>
              <a:t>un </a:t>
            </a:r>
            <a:r>
              <a:rPr lang="en-US" sz="2600" dirty="0" err="1">
                <a:solidFill>
                  <a:schemeClr val="bg1">
                    <a:lumMod val="50000"/>
                  </a:schemeClr>
                </a:solidFill>
              </a:rPr>
              <a:t>mesaj</a:t>
            </a:r>
            <a:r>
              <a:rPr lang="en-US" sz="2600" dirty="0">
                <a:solidFill>
                  <a:schemeClr val="bg1">
                    <a:lumMod val="50000"/>
                  </a:schemeClr>
                </a:solidFill>
              </a:rPr>
              <a:t> | </a:t>
            </a:r>
            <a:r>
              <a:rPr lang="en-US" sz="2600" dirty="0">
                <a:solidFill>
                  <a:srgbClr val="C00000"/>
                </a:solidFill>
              </a:rPr>
              <a:t>ISUS HRISTOS</a:t>
            </a:r>
          </a:p>
        </p:txBody>
      </p:sp>
    </p:spTree>
    <p:extLst>
      <p:ext uri="{BB962C8B-B14F-4D97-AF65-F5344CB8AC3E}">
        <p14:creationId xmlns:p14="http://schemas.microsoft.com/office/powerpoint/2010/main" val="22908398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1833</TotalTime>
  <Words>156</Words>
  <Application>Microsoft Office PowerPoint</Application>
  <PresentationFormat>On-screen Show (4:3)</PresentationFormat>
  <Paragraphs>58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ZIUA MONDIALĂ DE EVANGHELIZARE</vt:lpstr>
      <vt:lpstr>PowerPoint Presentation</vt:lpstr>
      <vt:lpstr>Mod de Implicare Individual  -  Cu BiC-ul  -  Eveniment</vt:lpstr>
      <vt:lpstr>Mod de Implicare Individual  -  Cu BiC-ul  -  Eveniment</vt:lpstr>
      <vt:lpstr>Mod de Implicare Individual  -  Cu BiC-ul  -  Eveniment</vt:lpstr>
      <vt:lpstr>Pașii următori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igut</dc:creator>
  <cp:lastModifiedBy>Simona Gut</cp:lastModifiedBy>
  <cp:revision>31</cp:revision>
  <dcterms:created xsi:type="dcterms:W3CDTF">2016-05-13T06:37:15Z</dcterms:created>
  <dcterms:modified xsi:type="dcterms:W3CDTF">2017-05-13T07:25:27Z</dcterms:modified>
</cp:coreProperties>
</file>